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handoutMasterIdLst>
    <p:handoutMasterId r:id="rId11"/>
  </p:handoutMasterIdLst>
  <p:sldIdLst>
    <p:sldId id="320" r:id="rId2"/>
    <p:sldId id="359" r:id="rId3"/>
    <p:sldId id="394" r:id="rId4"/>
    <p:sldId id="390" r:id="rId5"/>
    <p:sldId id="391" r:id="rId6"/>
    <p:sldId id="392" r:id="rId7"/>
    <p:sldId id="393" r:id="rId8"/>
    <p:sldId id="389" r:id="rId9"/>
  </p:sldIdLst>
  <p:sldSz cx="9144000" cy="686435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1F82"/>
    <a:srgbClr val="4E124E"/>
    <a:srgbClr val="6D196D"/>
    <a:srgbClr val="AA28AA"/>
    <a:srgbClr val="FFCCCC"/>
    <a:srgbClr val="99FFCC"/>
    <a:srgbClr val="99CCFF"/>
    <a:srgbClr val="CCCCFF"/>
    <a:srgbClr val="FFCCFF"/>
    <a:srgbClr val="CD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2799" autoAdjust="0"/>
  </p:normalViewPr>
  <p:slideViewPr>
    <p:cSldViewPr>
      <p:cViewPr varScale="1">
        <p:scale>
          <a:sx n="68" d="100"/>
          <a:sy n="68" d="100"/>
        </p:scale>
        <p:origin x="1170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6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6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96516-04B6-491D-A697-F09B328DE5C8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EA2CE-6165-4D13-BC11-628E18D880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66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1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1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7A4C8-5AA8-48C4-B0BA-A8FFB70947C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4" y="3271500"/>
            <a:ext cx="7941310" cy="26772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535"/>
            <a:ext cx="4301543" cy="341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372" y="6456535"/>
            <a:ext cx="4301543" cy="341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7E2A-FB35-4265-B716-77D59D2C6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61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7E2A-FB35-4265-B716-77D59D2C69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03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7E2A-FB35-4265-B716-77D59D2C69D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52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0" y="1603375"/>
            <a:ext cx="9144000" cy="5260975"/>
          </a:xfrm>
          <a:solidFill>
            <a:schemeClr val="bg1">
              <a:lumMod val="95000"/>
            </a:schemeClr>
          </a:solidFill>
        </p:spPr>
        <p:txBody>
          <a:bodyPr bIns="1764000"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3628" y="5671795"/>
            <a:ext cx="9140371" cy="321439"/>
          </a:xfrm>
          <a:solidFill>
            <a:srgbClr val="831F82">
              <a:alpha val="80000"/>
            </a:srgbClr>
          </a:solidFill>
          <a:ln>
            <a:noFill/>
          </a:ln>
        </p:spPr>
        <p:txBody>
          <a:bodyPr vert="horz" wrap="square" lIns="468000" tIns="0" rIns="0" bIns="0" rtlCol="0" anchor="ctr">
            <a:noAutofit/>
          </a:bodyPr>
          <a:lstStyle>
            <a:lvl1pPr>
              <a:defRPr lang="fr-FR" sz="1700" kern="1200" cap="none" baseline="0" dirty="0">
                <a:solidFill>
                  <a:schemeClr val="bg1"/>
                </a:solidFill>
              </a:defRPr>
            </a:lvl1pPr>
            <a:lvl2pPr>
              <a:buNone/>
              <a:defRPr lang="fr-FR" sz="1700" dirty="0"/>
            </a:lvl2pPr>
          </a:lstStyle>
          <a:p>
            <a:pPr marL="12700">
              <a:lnSpc>
                <a:spcPct val="100000"/>
              </a:lnSpc>
            </a:pPr>
            <a:r>
              <a:rPr lang="fr-FR" sz="1700" b="1" dirty="0">
                <a:solidFill>
                  <a:srgbClr val="FFFFFF"/>
                </a:solidFill>
                <a:latin typeface="+mn-lt"/>
                <a:cs typeface="Arial"/>
              </a:rPr>
              <a:t>Sous-titre </a:t>
            </a:r>
            <a:r>
              <a:rPr lang="fr-FR" sz="1700" b="1" spc="-5" dirty="0">
                <a:solidFill>
                  <a:srgbClr val="FFFFFF"/>
                </a:solidFill>
                <a:latin typeface="+mn-lt"/>
                <a:cs typeface="Arial"/>
              </a:rPr>
              <a:t>sur </a:t>
            </a:r>
            <a:r>
              <a:rPr lang="fr-FR" sz="1700" b="1" dirty="0">
                <a:solidFill>
                  <a:srgbClr val="FFFFFF"/>
                </a:solidFill>
                <a:latin typeface="+mn-lt"/>
                <a:cs typeface="Arial"/>
              </a:rPr>
              <a:t>1 ligne</a:t>
            </a:r>
            <a:r>
              <a:rPr lang="fr-FR" sz="1700" b="1" spc="-95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lang="fr-FR" sz="1700" b="1" dirty="0">
                <a:solidFill>
                  <a:srgbClr val="FFFFFF"/>
                </a:solidFill>
                <a:latin typeface="+mn-lt"/>
                <a:cs typeface="Arial"/>
              </a:rPr>
              <a:t>(optionnel)</a:t>
            </a:r>
            <a:endParaRPr lang="fr-FR" sz="1700" dirty="0">
              <a:latin typeface="+mn-lt"/>
              <a:cs typeface="Arial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446447"/>
            <a:ext cx="9144000" cy="1225348"/>
          </a:xfrm>
          <a:solidFill>
            <a:srgbClr val="831F82">
              <a:alpha val="80000"/>
            </a:srgbClr>
          </a:solidFill>
          <a:ln>
            <a:noFill/>
          </a:ln>
        </p:spPr>
        <p:txBody>
          <a:bodyPr vert="horz" wrap="square" lIns="468000" tIns="216000" rIns="0" bIns="0" rtlCol="0">
            <a:normAutofit/>
          </a:bodyPr>
          <a:lstStyle>
            <a:lvl1pPr>
              <a:lnSpc>
                <a:spcPct val="80000"/>
              </a:lnSpc>
              <a:defRPr lang="fr-FR" sz="3000" kern="1200" cap="none" baseline="0" dirty="0">
                <a:solidFill>
                  <a:schemeClr val="bg1"/>
                </a:solidFill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buNone/>
            </a:pPr>
            <a:r>
              <a:rPr lang="fr-FR" dirty="0"/>
              <a:t>Titre de la présentation </a:t>
            </a:r>
            <a:br>
              <a:rPr lang="fr-FR" dirty="0"/>
            </a:br>
            <a:r>
              <a:rPr lang="fr-FR" dirty="0"/>
              <a:t>sur une ou deux lignes de texte,</a:t>
            </a:r>
          </a:p>
        </p:txBody>
      </p:sp>
      <p:sp>
        <p:nvSpPr>
          <p:cNvPr id="12" name="object 5"/>
          <p:cNvSpPr/>
          <p:nvPr userDrawn="1"/>
        </p:nvSpPr>
        <p:spPr>
          <a:xfrm>
            <a:off x="6172200" y="292619"/>
            <a:ext cx="2620873" cy="9893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6"/>
          </p:nvPr>
        </p:nvSpPr>
        <p:spPr>
          <a:xfrm>
            <a:off x="776513" y="6218930"/>
            <a:ext cx="609600" cy="1674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010"/>
              </a:lnSpc>
            </a:pPr>
            <a:fld id="{DF80F50F-8E21-49F8-96AF-E7EAAFA0FD8B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37" name="ZoneTexte 36"/>
          <p:cNvSpPr txBox="1"/>
          <p:nvPr userDrawn="1"/>
        </p:nvSpPr>
        <p:spPr>
          <a:xfrm>
            <a:off x="451128" y="6217998"/>
            <a:ext cx="32538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Date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108"/>
            <a:ext cx="956454" cy="107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AF6B-47D1-4365-8970-6F48F3655235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04800" y="6430738"/>
            <a:ext cx="359080" cy="184666"/>
          </a:xfrm>
        </p:spPr>
        <p:txBody>
          <a:bodyPr/>
          <a:lstStyle/>
          <a:p>
            <a:fld id="{727F163B-D2AA-4BB1-80F2-495307903DE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8248650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/>
          </p:nvPr>
        </p:nvSpPr>
        <p:spPr>
          <a:xfrm>
            <a:off x="5580065" y="1955801"/>
            <a:ext cx="3563937" cy="26590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444502" y="1911350"/>
            <a:ext cx="4391659" cy="373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Texte de niveau 1</a:t>
            </a:r>
          </a:p>
          <a:p>
            <a:pPr lvl="2"/>
            <a:r>
              <a:rPr lang="fr-FR" dirty="0"/>
              <a:t>Texte de niveau 2</a:t>
            </a:r>
          </a:p>
          <a:p>
            <a:pPr lvl="3"/>
            <a:r>
              <a:rPr lang="fr-FR" dirty="0"/>
              <a:t>Texte de niveau 3</a:t>
            </a:r>
          </a:p>
          <a:p>
            <a:pPr lvl="4"/>
            <a:r>
              <a:rPr lang="fr-FR" dirty="0"/>
              <a:t>Texte de niveau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6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9144000" cy="5641975"/>
          </a:xfrm>
          <a:solidFill>
            <a:schemeClr val="bg1">
              <a:lumMod val="95000"/>
            </a:schemeClr>
          </a:solidFill>
        </p:spPr>
        <p:txBody>
          <a:bodyPr lIns="72000" bIns="648000" anchor="ctr" anchorCtr="0"/>
          <a:lstStyle>
            <a:lvl1pPr algn="ctr">
              <a:defRPr/>
            </a:lvl1pPr>
          </a:lstStyle>
          <a:p>
            <a:r>
              <a:rPr lang="fr-FR" dirty="0"/>
              <a:t>visuel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4329440"/>
            <a:ext cx="9143999" cy="1010973"/>
          </a:xfrm>
          <a:solidFill>
            <a:srgbClr val="831F82">
              <a:alpha val="80000"/>
            </a:srgbClr>
          </a:solidFill>
        </p:spPr>
        <p:txBody>
          <a:bodyPr vert="horz" wrap="square" lIns="396000" tIns="144000" rIns="0" bIns="0" rtlCol="0">
            <a:normAutofit/>
          </a:bodyPr>
          <a:lstStyle>
            <a:lvl1pPr>
              <a:defRPr lang="fr-FR" sz="2400" kern="1200" cap="none" baseline="0" dirty="0">
                <a:solidFill>
                  <a:schemeClr val="bg1"/>
                </a:solidFill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buNone/>
            </a:pPr>
            <a:r>
              <a:rPr lang="fr-FR" dirty="0"/>
              <a:t>Titre de chapitre sur une ou deux</a:t>
            </a:r>
            <a:br>
              <a:rPr lang="fr-FR" dirty="0"/>
            </a:br>
            <a:r>
              <a:rPr lang="fr-FR" dirty="0"/>
              <a:t>lignes texte, texte</a:t>
            </a:r>
          </a:p>
        </p:txBody>
      </p:sp>
      <p:sp>
        <p:nvSpPr>
          <p:cNvPr id="13" name="bk object 19"/>
          <p:cNvSpPr/>
          <p:nvPr userDrawn="1"/>
        </p:nvSpPr>
        <p:spPr>
          <a:xfrm>
            <a:off x="7188974" y="6067784"/>
            <a:ext cx="1677824" cy="543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F86723A4-1ACD-460F-AC48-52DF6C1B13E5}" type="datetime1">
              <a:rPr lang="en-US" smtClean="0"/>
              <a:t>12/7/2021</a:t>
            </a:fld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‹N°›</a:t>
            </a:fld>
            <a:endParaRPr lang="en-US" dirty="0"/>
          </a:p>
        </p:txBody>
      </p:sp>
      <p:sp>
        <p:nvSpPr>
          <p:cNvPr id="19" name="object 3"/>
          <p:cNvSpPr/>
          <p:nvPr userDrawn="1"/>
        </p:nvSpPr>
        <p:spPr>
          <a:xfrm>
            <a:off x="742549" y="6417094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407"/>
                </a:lnTo>
              </a:path>
            </a:pathLst>
          </a:custGeom>
          <a:ln w="12700">
            <a:solidFill>
              <a:srgbClr val="616E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Espace réservé du texte 10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340413"/>
            <a:ext cx="9144000" cy="304800"/>
          </a:xfrm>
          <a:solidFill>
            <a:srgbClr val="831F82">
              <a:alpha val="80000"/>
            </a:srgbClr>
          </a:solidFill>
        </p:spPr>
        <p:txBody>
          <a:bodyPr wrap="square" lIns="396000" tIns="144000" rIns="0" bIns="108000" rtlCol="0" anchor="ctr">
            <a:noAutofit/>
          </a:bodyPr>
          <a:lstStyle>
            <a:lvl1pPr>
              <a:buNone/>
              <a:defRPr lang="fr-FR" sz="1400" kern="1200" cap="none" baseline="0" dirty="0">
                <a:solidFill>
                  <a:schemeClr val="bg1"/>
                </a:solidFill>
              </a:defRPr>
            </a:lvl1pPr>
          </a:lstStyle>
          <a:p>
            <a:pPr lvl="0" algn="l" defTabSz="914400" rtl="0" eaLnBrk="1" latinLnBrk="0" hangingPunct="1"/>
            <a:r>
              <a:rPr lang="fr-FR" dirty="0"/>
              <a:t>Sous-titre</a:t>
            </a:r>
          </a:p>
        </p:txBody>
      </p:sp>
      <p:sp>
        <p:nvSpPr>
          <p:cNvPr id="23" name="object 8" hidden="1"/>
          <p:cNvSpPr txBox="1"/>
          <p:nvPr userDrawn="1"/>
        </p:nvSpPr>
        <p:spPr>
          <a:xfrm>
            <a:off x="1974923" y="418110"/>
            <a:ext cx="146558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-25" dirty="0">
                <a:solidFill>
                  <a:schemeClr val="accent5"/>
                </a:solidFill>
                <a:latin typeface="Arial"/>
                <a:cs typeface="Arial"/>
              </a:rPr>
              <a:t>NOUS</a:t>
            </a:r>
            <a:r>
              <a:rPr sz="1550" b="1" spc="-170" dirty="0">
                <a:solidFill>
                  <a:schemeClr val="accent5"/>
                </a:solidFill>
                <a:latin typeface="Arial"/>
                <a:cs typeface="Arial"/>
              </a:rPr>
              <a:t> </a:t>
            </a:r>
            <a:r>
              <a:rPr sz="1550" b="1" spc="-50" dirty="0">
                <a:solidFill>
                  <a:schemeClr val="accent5"/>
                </a:solidFill>
                <a:latin typeface="Arial"/>
                <a:cs typeface="Arial"/>
              </a:rPr>
              <a:t>SOMMES</a:t>
            </a:r>
            <a:endParaRPr sz="1550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24" name="object 9" hidden="1"/>
          <p:cNvSpPr txBox="1"/>
          <p:nvPr userDrawn="1"/>
        </p:nvSpPr>
        <p:spPr>
          <a:xfrm>
            <a:off x="1663099" y="1292829"/>
            <a:ext cx="2344420" cy="2470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300" b="1" spc="-555" dirty="0">
                <a:solidFill>
                  <a:schemeClr val="accent5"/>
                </a:solidFill>
                <a:latin typeface="Arial"/>
                <a:cs typeface="Arial"/>
              </a:rPr>
              <a:t>LÀ</a:t>
            </a:r>
            <a:endParaRPr sz="5300" dirty="0">
              <a:solidFill>
                <a:schemeClr val="accent5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50" dirty="0">
              <a:solidFill>
                <a:schemeClr val="accent5"/>
              </a:solidFill>
              <a:latin typeface="Times New Roman"/>
              <a:cs typeface="Times New Roman"/>
            </a:endParaRPr>
          </a:p>
          <a:p>
            <a:pPr marL="534670" marR="5080">
              <a:lnSpc>
                <a:spcPct val="69800"/>
              </a:lnSpc>
            </a:pPr>
            <a:r>
              <a:rPr sz="3050" b="1" spc="-175" dirty="0">
                <a:solidFill>
                  <a:schemeClr val="accent5"/>
                </a:solidFill>
                <a:latin typeface="Arial"/>
                <a:cs typeface="Arial"/>
              </a:rPr>
              <a:t>POUR  </a:t>
            </a:r>
            <a:r>
              <a:rPr sz="3050" b="1" spc="-190" dirty="0">
                <a:solidFill>
                  <a:schemeClr val="accent5"/>
                </a:solidFill>
                <a:latin typeface="Arial"/>
                <a:cs typeface="Arial"/>
              </a:rPr>
              <a:t>PRENDRE  </a:t>
            </a:r>
            <a:r>
              <a:rPr sz="3050" b="1" spc="-185" dirty="0">
                <a:solidFill>
                  <a:schemeClr val="accent5"/>
                </a:solidFill>
                <a:latin typeface="Arial"/>
                <a:cs typeface="Arial"/>
              </a:rPr>
              <a:t>LE</a:t>
            </a:r>
            <a:r>
              <a:rPr sz="3050" b="1" spc="-434" dirty="0">
                <a:solidFill>
                  <a:schemeClr val="accent5"/>
                </a:solidFill>
                <a:latin typeface="Arial"/>
                <a:cs typeface="Arial"/>
              </a:rPr>
              <a:t> </a:t>
            </a:r>
            <a:r>
              <a:rPr sz="3050" b="1" spc="-185" dirty="0">
                <a:solidFill>
                  <a:schemeClr val="accent5"/>
                </a:solidFill>
                <a:latin typeface="Arial"/>
                <a:cs typeface="Arial"/>
              </a:rPr>
              <a:t>RELAIS</a:t>
            </a:r>
            <a:endParaRPr sz="3050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9" hasCustomPrompt="1"/>
          </p:nvPr>
        </p:nvSpPr>
        <p:spPr>
          <a:xfrm>
            <a:off x="1904999" y="403225"/>
            <a:ext cx="2007269" cy="306388"/>
          </a:xfrm>
        </p:spPr>
        <p:txBody>
          <a:bodyPr anchor="ctr">
            <a:noAutofit/>
          </a:bodyPr>
          <a:lstStyle>
            <a:lvl1pPr>
              <a:defRPr sz="155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Nous sommes</a:t>
            </a:r>
            <a:endParaRPr lang="en-US" dirty="0"/>
          </a:p>
        </p:txBody>
      </p:sp>
      <p:sp>
        <p:nvSpPr>
          <p:cNvPr id="27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1571630" y="1562839"/>
            <a:ext cx="2007269" cy="306388"/>
          </a:xfrm>
        </p:spPr>
        <p:txBody>
          <a:bodyPr anchor="ctr">
            <a:noAutofit/>
          </a:bodyPr>
          <a:lstStyle>
            <a:lvl1pPr>
              <a:defRPr sz="5300" kern="0" cap="all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là</a:t>
            </a:r>
            <a:endParaRPr lang="en-US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21" hasCustomPrompt="1"/>
          </p:nvPr>
        </p:nvSpPr>
        <p:spPr>
          <a:xfrm>
            <a:off x="2000250" y="690563"/>
            <a:ext cx="5086350" cy="3232150"/>
          </a:xfrm>
          <a:custGeom>
            <a:avLst/>
            <a:gdLst>
              <a:gd name="connsiteX0" fmla="*/ 0 w 5086350"/>
              <a:gd name="connsiteY0" fmla="*/ 0 h 3232150"/>
              <a:gd name="connsiteX1" fmla="*/ 5086350 w 5086350"/>
              <a:gd name="connsiteY1" fmla="*/ 0 h 3232150"/>
              <a:gd name="connsiteX2" fmla="*/ 5086350 w 5086350"/>
              <a:gd name="connsiteY2" fmla="*/ 3232150 h 3232150"/>
              <a:gd name="connsiteX3" fmla="*/ 0 w 5086350"/>
              <a:gd name="connsiteY3" fmla="*/ 3232150 h 3232150"/>
              <a:gd name="connsiteX4" fmla="*/ 0 w 5086350"/>
              <a:gd name="connsiteY4" fmla="*/ 1517316 h 3232150"/>
              <a:gd name="connsiteX5" fmla="*/ 590550 w 5086350"/>
              <a:gd name="connsiteY5" fmla="*/ 1517316 h 3232150"/>
              <a:gd name="connsiteX6" fmla="*/ 590550 w 5086350"/>
              <a:gd name="connsiteY6" fmla="*/ 531812 h 3232150"/>
              <a:gd name="connsiteX7" fmla="*/ 0 w 5086350"/>
              <a:gd name="connsiteY7" fmla="*/ 531812 h 3232150"/>
              <a:gd name="connsiteX0" fmla="*/ 0 w 5086350"/>
              <a:gd name="connsiteY0" fmla="*/ 0 h 3232150"/>
              <a:gd name="connsiteX1" fmla="*/ 5086350 w 5086350"/>
              <a:gd name="connsiteY1" fmla="*/ 0 h 3232150"/>
              <a:gd name="connsiteX2" fmla="*/ 5086350 w 5086350"/>
              <a:gd name="connsiteY2" fmla="*/ 3232150 h 3232150"/>
              <a:gd name="connsiteX3" fmla="*/ 0 w 5086350"/>
              <a:gd name="connsiteY3" fmla="*/ 3232150 h 3232150"/>
              <a:gd name="connsiteX4" fmla="*/ 0 w 5086350"/>
              <a:gd name="connsiteY4" fmla="*/ 1517316 h 3232150"/>
              <a:gd name="connsiteX5" fmla="*/ 590550 w 5086350"/>
              <a:gd name="connsiteY5" fmla="*/ 531812 h 3232150"/>
              <a:gd name="connsiteX6" fmla="*/ 0 w 5086350"/>
              <a:gd name="connsiteY6" fmla="*/ 531812 h 3232150"/>
              <a:gd name="connsiteX7" fmla="*/ 0 w 5086350"/>
              <a:gd name="connsiteY7" fmla="*/ 0 h 3232150"/>
              <a:gd name="connsiteX0" fmla="*/ 590550 w 5086350"/>
              <a:gd name="connsiteY0" fmla="*/ 531812 h 3232150"/>
              <a:gd name="connsiteX1" fmla="*/ 0 w 5086350"/>
              <a:gd name="connsiteY1" fmla="*/ 531812 h 3232150"/>
              <a:gd name="connsiteX2" fmla="*/ 0 w 5086350"/>
              <a:gd name="connsiteY2" fmla="*/ 0 h 3232150"/>
              <a:gd name="connsiteX3" fmla="*/ 5086350 w 5086350"/>
              <a:gd name="connsiteY3" fmla="*/ 0 h 3232150"/>
              <a:gd name="connsiteX4" fmla="*/ 5086350 w 5086350"/>
              <a:gd name="connsiteY4" fmla="*/ 3232150 h 3232150"/>
              <a:gd name="connsiteX5" fmla="*/ 0 w 5086350"/>
              <a:gd name="connsiteY5" fmla="*/ 3232150 h 3232150"/>
              <a:gd name="connsiteX6" fmla="*/ 0 w 5086350"/>
              <a:gd name="connsiteY6" fmla="*/ 1517316 h 3232150"/>
              <a:gd name="connsiteX7" fmla="*/ 681990 w 5086350"/>
              <a:gd name="connsiteY7" fmla="*/ 623252 h 3232150"/>
              <a:gd name="connsiteX0" fmla="*/ 590550 w 5086350"/>
              <a:gd name="connsiteY0" fmla="*/ 531812 h 3232150"/>
              <a:gd name="connsiteX1" fmla="*/ 0 w 5086350"/>
              <a:gd name="connsiteY1" fmla="*/ 531812 h 3232150"/>
              <a:gd name="connsiteX2" fmla="*/ 0 w 5086350"/>
              <a:gd name="connsiteY2" fmla="*/ 0 h 3232150"/>
              <a:gd name="connsiteX3" fmla="*/ 5086350 w 5086350"/>
              <a:gd name="connsiteY3" fmla="*/ 0 h 3232150"/>
              <a:gd name="connsiteX4" fmla="*/ 5086350 w 5086350"/>
              <a:gd name="connsiteY4" fmla="*/ 3232150 h 3232150"/>
              <a:gd name="connsiteX5" fmla="*/ 0 w 5086350"/>
              <a:gd name="connsiteY5" fmla="*/ 3232150 h 3232150"/>
              <a:gd name="connsiteX6" fmla="*/ 0 w 5086350"/>
              <a:gd name="connsiteY6" fmla="*/ 1517316 h 3232150"/>
              <a:gd name="connsiteX0" fmla="*/ 0 w 5086350"/>
              <a:gd name="connsiteY0" fmla="*/ 531812 h 3232150"/>
              <a:gd name="connsiteX1" fmla="*/ 0 w 5086350"/>
              <a:gd name="connsiteY1" fmla="*/ 0 h 3232150"/>
              <a:gd name="connsiteX2" fmla="*/ 5086350 w 5086350"/>
              <a:gd name="connsiteY2" fmla="*/ 0 h 3232150"/>
              <a:gd name="connsiteX3" fmla="*/ 5086350 w 5086350"/>
              <a:gd name="connsiteY3" fmla="*/ 3232150 h 3232150"/>
              <a:gd name="connsiteX4" fmla="*/ 0 w 5086350"/>
              <a:gd name="connsiteY4" fmla="*/ 3232150 h 3232150"/>
              <a:gd name="connsiteX5" fmla="*/ 0 w 5086350"/>
              <a:gd name="connsiteY5" fmla="*/ 1517316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6350" h="3232150">
                <a:moveTo>
                  <a:pt x="0" y="531812"/>
                </a:moveTo>
                <a:lnTo>
                  <a:pt x="0" y="0"/>
                </a:lnTo>
                <a:lnTo>
                  <a:pt x="5086350" y="0"/>
                </a:lnTo>
                <a:lnTo>
                  <a:pt x="5086350" y="3232150"/>
                </a:lnTo>
                <a:lnTo>
                  <a:pt x="0" y="3232150"/>
                </a:lnTo>
                <a:lnTo>
                  <a:pt x="0" y="1517316"/>
                </a:lnTo>
              </a:path>
            </a:pathLst>
          </a:custGeom>
          <a:ln w="25527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0" name="Espace réservé du texte 25"/>
          <p:cNvSpPr>
            <a:spLocks noGrp="1"/>
          </p:cNvSpPr>
          <p:nvPr>
            <p:ph type="body" sz="quarter" idx="22" hasCustomPrompt="1"/>
          </p:nvPr>
        </p:nvSpPr>
        <p:spPr>
          <a:xfrm>
            <a:off x="2061281" y="2673792"/>
            <a:ext cx="2967919" cy="1178664"/>
          </a:xfrm>
        </p:spPr>
        <p:txBody>
          <a:bodyPr anchor="ctr">
            <a:noAutofit/>
          </a:bodyPr>
          <a:lstStyle>
            <a:lvl1pPr>
              <a:lnSpc>
                <a:spcPct val="70000"/>
              </a:lnSpc>
              <a:defRPr sz="3050" kern="0" cap="all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POUR  accompagner</a:t>
            </a:r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23" hasCustomPrompt="1"/>
          </p:nvPr>
        </p:nvSpPr>
        <p:spPr>
          <a:xfrm>
            <a:off x="1877331" y="3709742"/>
            <a:ext cx="331566" cy="331566"/>
          </a:xfrm>
          <a:prstGeom prst="plus">
            <a:avLst>
              <a:gd name="adj" fmla="val 32182"/>
            </a:avLst>
          </a:prstGeom>
          <a:solidFill>
            <a:srgbClr val="E30613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 </a:t>
            </a:r>
            <a:endParaRPr lang="en-US" dirty="0"/>
          </a:p>
        </p:txBody>
      </p:sp>
      <p:sp>
        <p:nvSpPr>
          <p:cNvPr id="35" name="ZoneTexte 34"/>
          <p:cNvSpPr txBox="1"/>
          <p:nvPr userDrawn="1"/>
        </p:nvSpPr>
        <p:spPr>
          <a:xfrm>
            <a:off x="-2027451" y="-9638"/>
            <a:ext cx="1828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>
              <a:solidFill>
                <a:schemeClr val="tx1"/>
              </a:solidFill>
            </a:endParaRPr>
          </a:p>
          <a:p>
            <a:r>
              <a:rPr lang="fr-FR" sz="1200" b="1" dirty="0">
                <a:solidFill>
                  <a:schemeClr val="tx1"/>
                </a:solidFill>
              </a:rPr>
              <a:t>CHANGEMENT DU VISUEL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r>
              <a:rPr lang="fr-FR" sz="1000" dirty="0">
                <a:solidFill>
                  <a:schemeClr val="tx1"/>
                </a:solidFill>
              </a:rPr>
              <a:t>Pour modifier le visuel, respectez les étapes</a:t>
            </a:r>
            <a:r>
              <a:rPr lang="fr-FR" sz="1000" baseline="0" dirty="0">
                <a:solidFill>
                  <a:schemeClr val="tx1"/>
                </a:solidFill>
              </a:rPr>
              <a:t> suivantes:</a:t>
            </a:r>
          </a:p>
          <a:p>
            <a:r>
              <a:rPr lang="fr-FR" sz="1000" baseline="0" dirty="0">
                <a:solidFill>
                  <a:schemeClr val="tx1"/>
                </a:solidFill>
              </a:rPr>
              <a:t>1 – </a:t>
            </a:r>
            <a:r>
              <a:rPr lang="fr-FR" sz="1000" baseline="0" dirty="0" err="1">
                <a:solidFill>
                  <a:schemeClr val="tx1"/>
                </a:solidFill>
              </a:rPr>
              <a:t>Selectionnez</a:t>
            </a:r>
            <a:r>
              <a:rPr lang="fr-FR" sz="1000" baseline="0" dirty="0">
                <a:solidFill>
                  <a:schemeClr val="tx1"/>
                </a:solidFill>
              </a:rPr>
              <a:t> le visuel</a:t>
            </a:r>
          </a:p>
          <a:p>
            <a:r>
              <a:rPr lang="fr-FR" sz="1000" baseline="0" dirty="0">
                <a:solidFill>
                  <a:schemeClr val="tx1"/>
                </a:solidFill>
              </a:rPr>
              <a:t>2 – Supprimez-le en appuyant sur la touche « </a:t>
            </a:r>
            <a:r>
              <a:rPr lang="fr-FR" sz="1000" baseline="0" dirty="0" err="1">
                <a:solidFill>
                  <a:schemeClr val="tx1"/>
                </a:solidFill>
              </a:rPr>
              <a:t>suppr</a:t>
            </a:r>
            <a:r>
              <a:rPr lang="fr-FR" sz="1000" baseline="0" dirty="0">
                <a:solidFill>
                  <a:schemeClr val="tx1"/>
                </a:solidFill>
              </a:rPr>
              <a:t> ». Les textes et le cadre vont disparaitre (il réapparaitront à l’étape 5)</a:t>
            </a:r>
          </a:p>
          <a:p>
            <a:r>
              <a:rPr lang="fr-FR" sz="1000" baseline="0" dirty="0">
                <a:solidFill>
                  <a:schemeClr val="tx1"/>
                </a:solidFill>
              </a:rPr>
              <a:t>3 - Cliquez sur l’icone située sous le visuel en rouge</a:t>
            </a:r>
          </a:p>
          <a:p>
            <a:r>
              <a:rPr lang="fr-FR" sz="1000" baseline="0" dirty="0">
                <a:solidFill>
                  <a:schemeClr val="tx1"/>
                </a:solidFill>
              </a:rPr>
              <a:t>4 - </a:t>
            </a:r>
            <a:r>
              <a:rPr lang="fr-FR" sz="1000" baseline="0" dirty="0" err="1">
                <a:solidFill>
                  <a:schemeClr val="tx1"/>
                </a:solidFill>
              </a:rPr>
              <a:t>Selectionnez</a:t>
            </a:r>
            <a:r>
              <a:rPr lang="fr-FR" sz="1000" baseline="0" dirty="0">
                <a:solidFill>
                  <a:schemeClr val="tx1"/>
                </a:solidFill>
              </a:rPr>
              <a:t> le visuel à intégrer dans votre ordinateur, puis cliquez sur « ouvrir »</a:t>
            </a:r>
            <a:r>
              <a:rPr lang="en-US" sz="1000" baseline="0" dirty="0">
                <a:solidFill>
                  <a:schemeClr val="tx1"/>
                </a:solidFill>
              </a:rPr>
              <a:t>. Le visual </a:t>
            </a:r>
            <a:r>
              <a:rPr lang="en-US" sz="1000" baseline="0" dirty="0" err="1">
                <a:solidFill>
                  <a:schemeClr val="tx1"/>
                </a:solidFill>
              </a:rPr>
              <a:t>va</a:t>
            </a:r>
            <a:r>
              <a:rPr lang="en-US" sz="1000" baseline="0" dirty="0">
                <a:solidFill>
                  <a:schemeClr val="tx1"/>
                </a:solidFill>
              </a:rPr>
              <a:t> </a:t>
            </a:r>
            <a:r>
              <a:rPr lang="en-US" sz="1000" baseline="0" dirty="0" err="1">
                <a:solidFill>
                  <a:schemeClr val="tx1"/>
                </a:solidFill>
              </a:rPr>
              <a:t>automatiquement</a:t>
            </a:r>
            <a:r>
              <a:rPr lang="en-US" sz="1000" baseline="0" dirty="0">
                <a:solidFill>
                  <a:schemeClr val="tx1"/>
                </a:solidFill>
              </a:rPr>
              <a:t> se </a:t>
            </a:r>
            <a:r>
              <a:rPr lang="en-US" sz="1000" baseline="0" dirty="0" err="1">
                <a:solidFill>
                  <a:schemeClr val="tx1"/>
                </a:solidFill>
              </a:rPr>
              <a:t>dimensionner</a:t>
            </a:r>
            <a:r>
              <a:rPr lang="en-US" sz="1000" baseline="0" dirty="0">
                <a:solidFill>
                  <a:schemeClr val="tx1"/>
                </a:solidFill>
              </a:rPr>
              <a:t> pour </a:t>
            </a:r>
            <a:r>
              <a:rPr lang="en-US" sz="1000" baseline="0" dirty="0" err="1">
                <a:solidFill>
                  <a:schemeClr val="tx1"/>
                </a:solidFill>
              </a:rPr>
              <a:t>remplir</a:t>
            </a:r>
            <a:r>
              <a:rPr lang="en-US" sz="1000" baseline="0" dirty="0">
                <a:solidFill>
                  <a:schemeClr val="tx1"/>
                </a:solidFill>
              </a:rPr>
              <a:t> la zone</a:t>
            </a:r>
          </a:p>
          <a:p>
            <a:r>
              <a:rPr lang="fr-FR" sz="1000" baseline="0" dirty="0">
                <a:solidFill>
                  <a:schemeClr val="tx1"/>
                </a:solidFill>
              </a:rPr>
              <a:t>5 – Faites un clic droit sur la vignette de la slide puis cliquez sur « réinitialiser la diapositive », le texte et le cadre réapparaitront.</a:t>
            </a:r>
          </a:p>
        </p:txBody>
      </p:sp>
    </p:spTree>
    <p:extLst>
      <p:ext uri="{BB962C8B-B14F-4D97-AF65-F5344CB8AC3E}">
        <p14:creationId xmlns:p14="http://schemas.microsoft.com/office/powerpoint/2010/main" val="10217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7204-C98D-41B3-B7B9-CAEE1CDB50E3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8248650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/>
          </p:nvPr>
        </p:nvSpPr>
        <p:spPr>
          <a:xfrm>
            <a:off x="5580063" y="1955800"/>
            <a:ext cx="3563937" cy="26590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444500" y="1911350"/>
            <a:ext cx="4391659" cy="373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Texte de niveau 1</a:t>
            </a:r>
          </a:p>
          <a:p>
            <a:pPr lvl="2"/>
            <a:r>
              <a:rPr lang="fr-FR" dirty="0"/>
              <a:t>Texte de niveau 2</a:t>
            </a:r>
          </a:p>
          <a:p>
            <a:pPr lvl="3"/>
            <a:r>
              <a:rPr lang="fr-FR" dirty="0"/>
              <a:t>Texte de niveau 3</a:t>
            </a:r>
          </a:p>
          <a:p>
            <a:pPr lvl="4"/>
            <a:r>
              <a:rPr lang="fr-FR" dirty="0"/>
              <a:t>Texte de niveau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5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1D1A-73F8-4FA6-B071-B4792CCCC49D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Collaboration IRFSS/UL/DTUS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643801" y="1782001"/>
            <a:ext cx="1931670" cy="3272789"/>
          </a:xfrm>
          <a:solidFill>
            <a:srgbClr val="831F82">
              <a:alpha val="80000"/>
            </a:srgbClr>
          </a:solidFill>
        </p:spPr>
        <p:txBody>
          <a:bodyPr lIns="216000" tIns="1548000" rIns="216000" bIns="144000" anchor="t" anchorCtr="0">
            <a:normAutofit/>
          </a:bodyPr>
          <a:lstStyle>
            <a:lvl1pPr marL="12700" algn="l" defTabSz="914400" rtl="0" eaLnBrk="1" latinLnBrk="0" hangingPunct="1">
              <a:lnSpc>
                <a:spcPct val="100000"/>
              </a:lnSpc>
              <a:defRPr lang="fr-FR" sz="1200" b="1" kern="1200" spc="-3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r-FR" dirty="0"/>
              <a:t>Mise en exergue</a:t>
            </a:r>
          </a:p>
        </p:txBody>
      </p:sp>
      <p:sp>
        <p:nvSpPr>
          <p:cNvPr id="13" name="Espace réservé pour une image  2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038136" y="1911691"/>
            <a:ext cx="1143000" cy="1211644"/>
          </a:xfrm>
        </p:spPr>
        <p:txBody>
          <a:bodyPr bIns="50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picto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444500" y="1911350"/>
            <a:ext cx="5804966" cy="3736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8248650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</p:spTree>
    <p:extLst>
      <p:ext uri="{BB962C8B-B14F-4D97-AF65-F5344CB8AC3E}">
        <p14:creationId xmlns:p14="http://schemas.microsoft.com/office/powerpoint/2010/main" val="30278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‹N°›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DFE1C604-55CB-4253-9480-0DCA330D304A}" type="datetime1">
              <a:rPr lang="en-US" smtClean="0"/>
              <a:t>12/7/2021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96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402138" cy="6864350"/>
          </a:xfrm>
        </p:spPr>
        <p:txBody>
          <a:bodyPr bIns="936000"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118921" y="517525"/>
            <a:ext cx="3765992" cy="4000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‹N°›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010"/>
              </a:lnSpc>
            </a:pPr>
            <a:r>
              <a:rPr lang="en-US" dirty="0"/>
              <a:t>Titre de la présentation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010"/>
              </a:lnSpc>
            </a:pPr>
            <a:fld id="{C6B440DF-25B7-43A5-B7A4-977766EBD1F5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5124434" y="946603"/>
            <a:ext cx="3760202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5140411" y="2095500"/>
            <a:ext cx="3744097" cy="24034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1" name="object 3"/>
          <p:cNvSpPr/>
          <p:nvPr userDrawn="1"/>
        </p:nvSpPr>
        <p:spPr>
          <a:xfrm>
            <a:off x="4402797" y="0"/>
            <a:ext cx="394335" cy="6864350"/>
          </a:xfrm>
          <a:custGeom>
            <a:avLst/>
            <a:gdLst/>
            <a:ahLst/>
            <a:cxnLst/>
            <a:rect l="l" t="t" r="r" b="b"/>
            <a:pathLst>
              <a:path w="394335" h="6861809">
                <a:moveTo>
                  <a:pt x="0" y="6861594"/>
                </a:moveTo>
                <a:lnTo>
                  <a:pt x="394195" y="6861594"/>
                </a:lnTo>
                <a:lnTo>
                  <a:pt x="394195" y="0"/>
                </a:lnTo>
                <a:lnTo>
                  <a:pt x="0" y="0"/>
                </a:lnTo>
                <a:lnTo>
                  <a:pt x="0" y="6861594"/>
                </a:lnTo>
                <a:close/>
              </a:path>
            </a:pathLst>
          </a:custGeom>
          <a:solidFill>
            <a:srgbClr val="831F82">
              <a:alpha val="8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5221795" y="0"/>
            <a:ext cx="687705" cy="457200"/>
          </a:xfrm>
          <a:custGeom>
            <a:avLst/>
            <a:gdLst/>
            <a:ahLst/>
            <a:cxnLst/>
            <a:rect l="l" t="t" r="r" b="b"/>
            <a:pathLst>
              <a:path w="687704" h="457200">
                <a:moveTo>
                  <a:pt x="0" y="457200"/>
                </a:moveTo>
                <a:lnTo>
                  <a:pt x="687501" y="457200"/>
                </a:lnTo>
                <a:lnTo>
                  <a:pt x="687501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831F82">
              <a:alpha val="8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 userDrawn="1"/>
        </p:nvSpPr>
        <p:spPr>
          <a:xfrm>
            <a:off x="731244" y="6417469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407"/>
                </a:lnTo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6" hasCustomPrompt="1"/>
          </p:nvPr>
        </p:nvSpPr>
        <p:spPr>
          <a:xfrm>
            <a:off x="742883" y="6417469"/>
            <a:ext cx="0" cy="212725"/>
          </a:xfrm>
          <a:custGeom>
            <a:avLst/>
            <a:gdLst>
              <a:gd name="connsiteX0" fmla="*/ 0 w 358486"/>
              <a:gd name="connsiteY0" fmla="*/ 0 h 212725"/>
              <a:gd name="connsiteX1" fmla="*/ 247717 w 358486"/>
              <a:gd name="connsiteY1" fmla="*/ 0 h 212725"/>
              <a:gd name="connsiteX2" fmla="*/ 247717 w 358486"/>
              <a:gd name="connsiteY2" fmla="*/ 99739 h 212725"/>
              <a:gd name="connsiteX3" fmla="*/ 358486 w 358486"/>
              <a:gd name="connsiteY3" fmla="*/ 99739 h 212725"/>
              <a:gd name="connsiteX4" fmla="*/ 358486 w 358486"/>
              <a:gd name="connsiteY4" fmla="*/ 212725 h 212725"/>
              <a:gd name="connsiteX5" fmla="*/ 0 w 358486"/>
              <a:gd name="connsiteY5" fmla="*/ 212725 h 212725"/>
              <a:gd name="connsiteX0" fmla="*/ 247717 w 358486"/>
              <a:gd name="connsiteY0" fmla="*/ 99739 h 212725"/>
              <a:gd name="connsiteX1" fmla="*/ 358486 w 358486"/>
              <a:gd name="connsiteY1" fmla="*/ 99739 h 212725"/>
              <a:gd name="connsiteX2" fmla="*/ 358486 w 358486"/>
              <a:gd name="connsiteY2" fmla="*/ 212725 h 212725"/>
              <a:gd name="connsiteX3" fmla="*/ 0 w 358486"/>
              <a:gd name="connsiteY3" fmla="*/ 212725 h 212725"/>
              <a:gd name="connsiteX4" fmla="*/ 0 w 358486"/>
              <a:gd name="connsiteY4" fmla="*/ 0 h 212725"/>
              <a:gd name="connsiteX5" fmla="*/ 247717 w 358486"/>
              <a:gd name="connsiteY5" fmla="*/ 0 h 212725"/>
              <a:gd name="connsiteX6" fmla="*/ 339157 w 358486"/>
              <a:gd name="connsiteY6" fmla="*/ 191179 h 212725"/>
              <a:gd name="connsiteX0" fmla="*/ 358486 w 358486"/>
              <a:gd name="connsiteY0" fmla="*/ 99739 h 212725"/>
              <a:gd name="connsiteX1" fmla="*/ 358486 w 358486"/>
              <a:gd name="connsiteY1" fmla="*/ 212725 h 212725"/>
              <a:gd name="connsiteX2" fmla="*/ 0 w 358486"/>
              <a:gd name="connsiteY2" fmla="*/ 212725 h 212725"/>
              <a:gd name="connsiteX3" fmla="*/ 0 w 358486"/>
              <a:gd name="connsiteY3" fmla="*/ 0 h 212725"/>
              <a:gd name="connsiteX4" fmla="*/ 247717 w 358486"/>
              <a:gd name="connsiteY4" fmla="*/ 0 h 212725"/>
              <a:gd name="connsiteX5" fmla="*/ 339157 w 358486"/>
              <a:gd name="connsiteY5" fmla="*/ 191179 h 212725"/>
              <a:gd name="connsiteX0" fmla="*/ 358486 w 358486"/>
              <a:gd name="connsiteY0" fmla="*/ 99739 h 212725"/>
              <a:gd name="connsiteX1" fmla="*/ 358486 w 358486"/>
              <a:gd name="connsiteY1" fmla="*/ 212725 h 212725"/>
              <a:gd name="connsiteX2" fmla="*/ 0 w 358486"/>
              <a:gd name="connsiteY2" fmla="*/ 212725 h 212725"/>
              <a:gd name="connsiteX3" fmla="*/ 0 w 358486"/>
              <a:gd name="connsiteY3" fmla="*/ 0 h 212725"/>
              <a:gd name="connsiteX4" fmla="*/ 247717 w 358486"/>
              <a:gd name="connsiteY4" fmla="*/ 0 h 212725"/>
              <a:gd name="connsiteX0" fmla="*/ 358486 w 358486"/>
              <a:gd name="connsiteY0" fmla="*/ 99739 h 212725"/>
              <a:gd name="connsiteX1" fmla="*/ 358486 w 358486"/>
              <a:gd name="connsiteY1" fmla="*/ 212725 h 212725"/>
              <a:gd name="connsiteX2" fmla="*/ 0 w 358486"/>
              <a:gd name="connsiteY2" fmla="*/ 212725 h 212725"/>
              <a:gd name="connsiteX3" fmla="*/ 0 w 358486"/>
              <a:gd name="connsiteY3" fmla="*/ 0 h 212725"/>
              <a:gd name="connsiteX0" fmla="*/ 358486 w 358486"/>
              <a:gd name="connsiteY0" fmla="*/ 212725 h 212725"/>
              <a:gd name="connsiteX1" fmla="*/ 0 w 358486"/>
              <a:gd name="connsiteY1" fmla="*/ 212725 h 212725"/>
              <a:gd name="connsiteX2" fmla="*/ 0 w 358486"/>
              <a:gd name="connsiteY2" fmla="*/ 0 h 212725"/>
              <a:gd name="connsiteX0" fmla="*/ 0 w 0"/>
              <a:gd name="connsiteY0" fmla="*/ 212725 h 212725"/>
              <a:gd name="connsiteX1" fmla="*/ 0 w 0"/>
              <a:gd name="connsiteY1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12725">
                <a:moveTo>
                  <a:pt x="0" y="212725"/>
                </a:moveTo>
                <a:lnTo>
                  <a:pt x="0" y="0"/>
                </a:lnTo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lvl="0"/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A7F4-7C3E-42F4-A77F-F80F9A7D050C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915482" y="3158998"/>
            <a:ext cx="2214004" cy="1971039"/>
          </a:xfrm>
          <a:solidFill>
            <a:srgbClr val="CDD7D7"/>
          </a:solidFill>
        </p:spPr>
        <p:txBody>
          <a:bodyPr lIns="180000" tIns="180000" rIns="180000" bIns="180000" anchor="ctr" anchorCtr="0">
            <a:normAutofit/>
          </a:bodyPr>
          <a:lstStyle>
            <a:lvl1pPr marL="12700" algn="l" defTabSz="914400" rtl="0" eaLnBrk="1" latinLnBrk="0" hangingPunct="1">
              <a:lnSpc>
                <a:spcPct val="100000"/>
              </a:lnSpc>
              <a:defRPr lang="fr-FR" sz="1100" b="1" kern="1200" spc="-3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r-FR" dirty="0"/>
              <a:t>Mise en exergue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444500" y="1911350"/>
            <a:ext cx="5499100" cy="3736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8248650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</p:spTree>
    <p:extLst>
      <p:ext uri="{BB962C8B-B14F-4D97-AF65-F5344CB8AC3E}">
        <p14:creationId xmlns:p14="http://schemas.microsoft.com/office/powerpoint/2010/main" val="353937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5A61-A816-4265-9FE0-ED95478888E3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>
          <a:xfrm>
            <a:off x="0" y="3871913"/>
            <a:ext cx="9144000" cy="1770062"/>
          </a:xfrm>
          <a:solidFill>
            <a:srgbClr val="CDD7D7"/>
          </a:solidFill>
        </p:spPr>
        <p:txBody>
          <a:bodyPr lIns="900000" rIns="900000" anchor="ctr">
            <a:normAutofit/>
          </a:bodyPr>
          <a:lstStyle>
            <a:lvl1pPr algn="ctr">
              <a:defRPr sz="2300" b="0"/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444500" y="1911350"/>
            <a:ext cx="7251700" cy="1597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8248650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</p:spTree>
    <p:extLst>
      <p:ext uri="{BB962C8B-B14F-4D97-AF65-F5344CB8AC3E}">
        <p14:creationId xmlns:p14="http://schemas.microsoft.com/office/powerpoint/2010/main" val="377113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44501" y="517525"/>
            <a:ext cx="3822700" cy="4000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page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F7E7-F073-4DEA-AB34-3B1F28FBBC23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>
          <a:xfrm>
            <a:off x="4580612" y="0"/>
            <a:ext cx="4563388" cy="5641975"/>
          </a:xfrm>
          <a:solidFill>
            <a:srgbClr val="831F82">
              <a:alpha val="80000"/>
            </a:srgbClr>
          </a:solidFill>
        </p:spPr>
        <p:txBody>
          <a:bodyPr lIns="468000" rIns="828000" anchor="ctr">
            <a:normAutofit/>
          </a:bodyPr>
          <a:lstStyle>
            <a:lvl1pPr algn="l">
              <a:defRPr sz="2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>
          <a:xfrm>
            <a:off x="444500" y="1911350"/>
            <a:ext cx="3822700" cy="15970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46603"/>
            <a:ext cx="3816823" cy="381000"/>
          </a:xfrm>
          <a:noFill/>
        </p:spPr>
        <p:txBody>
          <a:bodyPr/>
          <a:lstStyle>
            <a:lvl1pPr>
              <a:defRPr sz="1800" b="0">
                <a:solidFill>
                  <a:srgbClr val="3A5665"/>
                </a:solidFill>
              </a:defRPr>
            </a:lvl1pPr>
          </a:lstStyle>
          <a:p>
            <a:pPr lvl="0"/>
            <a:r>
              <a:rPr lang="fr-FR" dirty="0"/>
              <a:t>Sous-titres</a:t>
            </a:r>
          </a:p>
        </p:txBody>
      </p:sp>
    </p:spTree>
    <p:extLst>
      <p:ext uri="{BB962C8B-B14F-4D97-AF65-F5344CB8AC3E}">
        <p14:creationId xmlns:p14="http://schemas.microsoft.com/office/powerpoint/2010/main" val="120332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4800" y="6430738"/>
            <a:ext cx="359080" cy="171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lang="fr-FR" sz="1200" b="0" i="0" spc="-5" smtClean="0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‹N°›</a:t>
            </a:fld>
            <a:endParaRPr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1604696" y="6462781"/>
            <a:ext cx="3086100" cy="167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fr-FR" sz="900" b="0" i="0" spc="-5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10"/>
              </a:lnSpc>
            </a:pPr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983457" y="6462781"/>
            <a:ext cx="609600" cy="167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fr-FR" sz="900" b="0" i="0" spc="-5" smtClean="0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10"/>
              </a:lnSpc>
            </a:pPr>
            <a:fld id="{DFE1C604-55CB-4253-9480-0DCA330D304A}" type="datetime1">
              <a:rPr lang="en-US" smtClean="0"/>
              <a:t>12/7/2021</a:t>
            </a:fld>
            <a:endParaRPr lang="fr-FR" dirty="0"/>
          </a:p>
        </p:txBody>
      </p:sp>
      <p:sp>
        <p:nvSpPr>
          <p:cNvPr id="15" name="Espace réservé du titre 14"/>
          <p:cNvSpPr>
            <a:spLocks noGrp="1"/>
          </p:cNvSpPr>
          <p:nvPr>
            <p:ph type="title"/>
          </p:nvPr>
        </p:nvSpPr>
        <p:spPr>
          <a:xfrm>
            <a:off x="444500" y="517525"/>
            <a:ext cx="8261350" cy="400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Titre de page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444500" y="1911691"/>
            <a:ext cx="8070850" cy="367779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Texte de niveau 1</a:t>
            </a:r>
          </a:p>
          <a:p>
            <a:pPr lvl="2"/>
            <a:r>
              <a:rPr lang="fr-FR" dirty="0"/>
              <a:t>Texte de niveau 2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object 3"/>
          <p:cNvSpPr/>
          <p:nvPr userDrawn="1"/>
        </p:nvSpPr>
        <p:spPr>
          <a:xfrm>
            <a:off x="742549" y="6417094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407"/>
                </a:lnTo>
              </a:path>
            </a:pathLst>
          </a:custGeom>
          <a:ln w="12700">
            <a:solidFill>
              <a:srgbClr val="616E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 userDrawn="1"/>
        </p:nvSpPr>
        <p:spPr>
          <a:xfrm>
            <a:off x="7188974" y="6067784"/>
            <a:ext cx="1677824" cy="54371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9"/>
          <p:cNvSpPr/>
          <p:nvPr userDrawn="1"/>
        </p:nvSpPr>
        <p:spPr>
          <a:xfrm>
            <a:off x="457200" y="0"/>
            <a:ext cx="687705" cy="457200"/>
          </a:xfrm>
          <a:custGeom>
            <a:avLst/>
            <a:gdLst/>
            <a:ahLst/>
            <a:cxnLst/>
            <a:rect l="l" t="t" r="r" b="b"/>
            <a:pathLst>
              <a:path w="687705" h="457200">
                <a:moveTo>
                  <a:pt x="0" y="457200"/>
                </a:moveTo>
                <a:lnTo>
                  <a:pt x="687501" y="457200"/>
                </a:lnTo>
                <a:lnTo>
                  <a:pt x="687501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831F82">
              <a:alpha val="8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58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7" r:id="rId5"/>
    <p:sldLayoutId id="2147483793" r:id="rId6"/>
    <p:sldLayoutId id="2147483794" r:id="rId7"/>
    <p:sldLayoutId id="2147483795" r:id="rId8"/>
    <p:sldLayoutId id="2147483796" r:id="rId9"/>
    <p:sldLayoutId id="2147483798" r:id="rId10"/>
  </p:sldLayoutIdLst>
  <p:hf hdr="0"/>
  <p:txStyles>
    <p:titleStyle>
      <a:lvl1pPr>
        <a:defRPr sz="2300" b="1" cap="none" baseline="0">
          <a:solidFill>
            <a:srgbClr val="831F82"/>
          </a:solidFill>
          <a:latin typeface="+mj-lt"/>
          <a:ea typeface="+mj-ea"/>
          <a:cs typeface="+mj-cs"/>
        </a:defRPr>
      </a:lvl1pPr>
    </p:titleStyle>
    <p:bodyStyle>
      <a:lvl1pPr marL="0" indent="0"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700" b="1">
          <a:solidFill>
            <a:srgbClr val="831F82"/>
          </a:solidFill>
          <a:latin typeface="+mn-lt"/>
          <a:ea typeface="+mn-ea"/>
          <a:cs typeface="+mn-cs"/>
        </a:defRPr>
      </a:lvl1pPr>
      <a:lvl2pPr marL="19050" indent="0">
        <a:spcAft>
          <a:spcPts val="1800"/>
        </a:spcAft>
        <a:buFont typeface="Arial" panose="020B0604020202020204" pitchFamily="34" charset="0"/>
        <a:buChar char="​"/>
        <a:defRPr sz="1300">
          <a:solidFill>
            <a:srgbClr val="3A5665"/>
          </a:solidFill>
          <a:latin typeface="+mn-lt"/>
          <a:ea typeface="+mn-ea"/>
          <a:cs typeface="+mn-cs"/>
        </a:defRPr>
      </a:lvl2pPr>
      <a:lvl3pPr marL="447675" indent="-180975">
        <a:spcAft>
          <a:spcPts val="600"/>
        </a:spcAft>
        <a:buClr>
          <a:srgbClr val="ED6F54"/>
        </a:buClr>
        <a:buFont typeface="Arial" panose="020B0604020202020204" pitchFamily="34" charset="0"/>
        <a:buChar char="•"/>
        <a:tabLst/>
        <a:defRPr sz="1300">
          <a:solidFill>
            <a:srgbClr val="3A5665"/>
          </a:solidFill>
          <a:latin typeface="+mn-lt"/>
          <a:ea typeface="+mn-ea"/>
          <a:cs typeface="+mn-cs"/>
        </a:defRPr>
      </a:lvl3pPr>
      <a:lvl4pPr marL="666750" indent="171450">
        <a:spcBef>
          <a:spcPts val="600"/>
        </a:spcBef>
        <a:spcAft>
          <a:spcPts val="1200"/>
        </a:spcAft>
        <a:buClr>
          <a:srgbClr val="ED6F54"/>
        </a:buClr>
        <a:buFont typeface="Arial Unicode MS" panose="020B0604020202020204" pitchFamily="34" charset="-128"/>
        <a:buChar char="−"/>
        <a:defRPr sz="1300">
          <a:solidFill>
            <a:srgbClr val="3A5665"/>
          </a:solidFill>
          <a:latin typeface="+mn-lt"/>
          <a:ea typeface="+mn-ea"/>
          <a:cs typeface="+mn-cs"/>
        </a:defRPr>
      </a:lvl4pPr>
      <a:lvl5pPr marL="685800" indent="0">
        <a:defRPr sz="1200" i="1">
          <a:solidFill>
            <a:srgbClr val="3A5665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9">
          <p15:clr>
            <a:srgbClr val="F26B43"/>
          </p15:clr>
        </p15:guide>
        <p15:guide id="2" pos="3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2"/>
          </p:nvPr>
        </p:nvSpPr>
        <p:spPr>
          <a:xfrm>
            <a:off x="7856" y="5200209"/>
            <a:ext cx="9144000" cy="1371600"/>
          </a:xfrm>
          <a:solidFill>
            <a:schemeClr val="bg1">
              <a:lumMod val="65000"/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IFMK </a:t>
            </a:r>
            <a:r>
              <a:rPr lang="en-US" sz="3200" dirty="0" err="1">
                <a:solidFill>
                  <a:srgbClr val="FF0000"/>
                </a:solidFill>
              </a:rPr>
              <a:t>d’Angoulême</a:t>
            </a:r>
            <a:endParaRPr lang="en-US" sz="3200" b="0" dirty="0"/>
          </a:p>
          <a:p>
            <a:pPr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 R° CDO MK Charente </a:t>
            </a:r>
          </a:p>
          <a:p>
            <a:pPr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21 / 09 2020</a:t>
            </a:r>
          </a:p>
          <a:p>
            <a:pPr algn="ctr">
              <a:buNone/>
            </a:pPr>
            <a:r>
              <a:rPr lang="en-US" sz="2000" b="0" dirty="0"/>
              <a:t>IRFSS Nouvelle Aquitaine </a:t>
            </a:r>
          </a:p>
          <a:p>
            <a:pPr algn="ctr">
              <a:buNone/>
            </a:pPr>
            <a:endParaRPr lang="en-US" sz="2000" b="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294967295"/>
          </p:nvPr>
        </p:nvSpPr>
        <p:spPr>
          <a:xfrm>
            <a:off x="0" y="6430963"/>
            <a:ext cx="360363" cy="171450"/>
          </a:xfrm>
        </p:spPr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1</a:t>
            </a:fld>
            <a:endParaRPr lang="en-US"/>
          </a:p>
        </p:txBody>
      </p:sp>
      <p:pic>
        <p:nvPicPr>
          <p:cNvPr id="6" name="Espace réservé pour une image  9" descr="2019 : CAP sur une nouvelle organisation ! - Com'in News ...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0" r="18310"/>
          <a:stretch>
            <a:fillRect/>
          </a:stretch>
        </p:blipFill>
        <p:spPr>
          <a:xfrm>
            <a:off x="7848600" y="5337176"/>
            <a:ext cx="969739" cy="1081252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96" y="-5449"/>
            <a:ext cx="7633504" cy="495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5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6575"/>
            <a:ext cx="8001000" cy="457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Partenaires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457200" y="1298575"/>
            <a:ext cx="84582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Conseil Régional Nouvelle Aquitaine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Conseil Départemental de la Charente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Conseil Départemental de l’Ordre des MK de la Charente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Association </a:t>
            </a:r>
            <a:r>
              <a:rPr lang="fr-FR" sz="1800" dirty="0" err="1">
                <a:solidFill>
                  <a:schemeClr val="tx1"/>
                </a:solidFill>
              </a:rPr>
              <a:t>Ardevie</a:t>
            </a:r>
            <a:r>
              <a:rPr lang="fr-FR" sz="1800" dirty="0">
                <a:solidFill>
                  <a:schemeClr val="tx1"/>
                </a:solidFill>
              </a:rPr>
              <a:t> (association gestionnaire du Centre de rééducation des </a:t>
            </a:r>
            <a:r>
              <a:rPr lang="fr-FR" sz="1800" dirty="0" err="1">
                <a:solidFill>
                  <a:schemeClr val="tx1"/>
                </a:solidFill>
              </a:rPr>
              <a:t>Glamots</a:t>
            </a:r>
            <a:r>
              <a:rPr lang="fr-FR" sz="1800" dirty="0">
                <a:solidFill>
                  <a:schemeClr val="tx1"/>
                </a:solidFill>
              </a:rPr>
              <a:t>, EHPAD)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Agence Régional de Santé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GHT Charente 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Université de Poitiers 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IFMK de Poitiers</a:t>
            </a:r>
          </a:p>
          <a:p>
            <a:pPr>
              <a:buNone/>
            </a:pPr>
            <a:r>
              <a:rPr lang="fr-FR" sz="1800" dirty="0">
                <a:solidFill>
                  <a:schemeClr val="tx1"/>
                </a:solidFill>
              </a:rPr>
              <a:t>IFMK </a:t>
            </a:r>
            <a:r>
              <a:rPr lang="fr-FR" sz="1800" dirty="0" err="1">
                <a:solidFill>
                  <a:schemeClr val="tx1"/>
                </a:solidFill>
              </a:rPr>
              <a:t>CRf</a:t>
            </a:r>
            <a:r>
              <a:rPr lang="fr-FR" sz="1800" dirty="0">
                <a:solidFill>
                  <a:schemeClr val="tx1"/>
                </a:solidFill>
              </a:rPr>
              <a:t> de Limoges </a:t>
            </a:r>
          </a:p>
          <a:p>
            <a:pPr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AF6B-47D1-4365-8970-6F48F3655235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494552" y="1298575"/>
            <a:ext cx="8192248" cy="5164206"/>
          </a:xfrm>
        </p:spPr>
        <p:txBody>
          <a:bodyPr>
            <a:normAutofit/>
          </a:bodyPr>
          <a:lstStyle/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Réponse au besoin de santé publique du territoire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Autorisation accordée par CR pour  former  4 promotions d’étudiants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Partenariat inter universitaires</a:t>
            </a:r>
          </a:p>
          <a:p>
            <a:pPr lvl="0"/>
            <a:r>
              <a:rPr lang="fr-FR" sz="2000" dirty="0">
                <a:solidFill>
                  <a:schemeClr val="tx1"/>
                </a:solidFill>
              </a:rPr>
              <a:t>Mutualisation d’enseignements  inter </a:t>
            </a:r>
            <a:r>
              <a:rPr lang="fr-FR" sz="2000" dirty="0" err="1">
                <a:solidFill>
                  <a:schemeClr val="tx1"/>
                </a:solidFill>
              </a:rPr>
              <a:t>IFMKs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Utilisation du numérique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Principe de gratuité des études pour les étudiants</a:t>
            </a:r>
          </a:p>
          <a:p>
            <a:pPr marL="952500" lvl="3" indent="-285750">
              <a:buFont typeface="Wingdings" panose="05000000000000000000" pitchFamily="2" charset="2"/>
              <a:buChar char="Ø"/>
            </a:pPr>
            <a:endParaRPr lang="fr-FR" sz="800" dirty="0">
              <a:solidFill>
                <a:schemeClr val="tx1"/>
              </a:solidFill>
            </a:endParaRPr>
          </a:p>
          <a:p>
            <a:pPr marL="952500" lvl="3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tx1"/>
                </a:solidFill>
              </a:rPr>
              <a:t>1</a:t>
            </a:r>
            <a:r>
              <a:rPr lang="fr-FR" sz="1800" baseline="30000" dirty="0">
                <a:solidFill>
                  <a:schemeClr val="tx1"/>
                </a:solidFill>
              </a:rPr>
              <a:t>er</a:t>
            </a:r>
            <a:r>
              <a:rPr lang="fr-FR" sz="1800" dirty="0">
                <a:solidFill>
                  <a:schemeClr val="tx1"/>
                </a:solidFill>
              </a:rPr>
              <a:t> cycle des études:  subventionné à 100% par le Conseil Régional</a:t>
            </a:r>
          </a:p>
          <a:p>
            <a:pPr marL="952500" lvl="3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tx1"/>
                </a:solidFill>
              </a:rPr>
              <a:t>2</a:t>
            </a:r>
            <a:r>
              <a:rPr lang="fr-FR" sz="1800" baseline="30000" dirty="0">
                <a:solidFill>
                  <a:schemeClr val="tx1"/>
                </a:solidFill>
              </a:rPr>
              <a:t>ème</a:t>
            </a:r>
            <a:r>
              <a:rPr lang="fr-FR" sz="1800" dirty="0">
                <a:solidFill>
                  <a:schemeClr val="tx1"/>
                </a:solidFill>
              </a:rPr>
              <a:t> cycle des études: 100% de contrats d'apprentissage </a:t>
            </a:r>
          </a:p>
          <a:p>
            <a:endParaRPr lang="fr-FR" sz="18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536575"/>
            <a:ext cx="8229600" cy="533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Projet défini par le Conseil Régional</a:t>
            </a:r>
          </a:p>
        </p:txBody>
      </p:sp>
    </p:spTree>
    <p:extLst>
      <p:ext uri="{BB962C8B-B14F-4D97-AF65-F5344CB8AC3E}">
        <p14:creationId xmlns:p14="http://schemas.microsoft.com/office/powerpoint/2010/main" val="395814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517525"/>
            <a:ext cx="8261350" cy="40005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Conditions de sélection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4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DFE1C604-55CB-4253-9480-0DCA330D304A}" type="datetime1">
              <a:rPr lang="en-US" smtClean="0"/>
              <a:t>12/7/2021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57200" y="1232039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Organisée par l’Université de Poitiers 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b="1" dirty="0"/>
              <a:t> Convention  de sélection pour la rentrée 2021 (15 étudiants)</a:t>
            </a:r>
          </a:p>
          <a:p>
            <a:r>
              <a:rPr lang="fr-FR" b="1" dirty="0"/>
              <a:t>	</a:t>
            </a:r>
            <a:r>
              <a:rPr lang="fr-FR" dirty="0"/>
              <a:t> </a:t>
            </a:r>
          </a:p>
          <a:p>
            <a:r>
              <a:rPr lang="fr-FR" dirty="0"/>
              <a:t>	Faculté de Médecine  </a:t>
            </a:r>
          </a:p>
          <a:p>
            <a:r>
              <a:rPr lang="fr-FR" dirty="0"/>
              <a:t>	Faculté de STAPS  </a:t>
            </a:r>
          </a:p>
          <a:p>
            <a:r>
              <a:rPr lang="fr-FR" dirty="0"/>
              <a:t>	Facultés participants aux Las  </a:t>
            </a:r>
          </a:p>
          <a:p>
            <a:endParaRPr lang="fr-FR" dirty="0"/>
          </a:p>
          <a:p>
            <a:endParaRPr lang="fr-FR" b="1" dirty="0"/>
          </a:p>
          <a:p>
            <a:r>
              <a:rPr lang="fr-FR" b="1" dirty="0"/>
              <a:t>Modalités de sélection communes aux IFMK de Poitiers et d’Angoulême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Art 25: modalité particulière de sélection (1 étudiant)</a:t>
            </a:r>
          </a:p>
          <a:p>
            <a:r>
              <a:rPr lang="fr-FR" b="1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420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517525"/>
            <a:ext cx="8261350" cy="40005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Conditions de formation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5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DFE1C604-55CB-4253-9480-0DCA330D304A}" type="datetime1">
              <a:rPr lang="en-US" smtClean="0"/>
              <a:t>12/7/2021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31800" y="1069975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b="1" dirty="0"/>
              <a:t>Convention de formation avec l’Université de Poitiers, </a:t>
            </a:r>
          </a:p>
          <a:p>
            <a:r>
              <a:rPr lang="fr-FR" dirty="0"/>
              <a:t>possibilité de solliciter les Universités de Limoges et Bordeaux</a:t>
            </a:r>
          </a:p>
          <a:p>
            <a:r>
              <a:rPr lang="fr-FR" b="1" dirty="0"/>
              <a:t> </a:t>
            </a:r>
          </a:p>
          <a:p>
            <a:r>
              <a:rPr lang="fr-FR" b="1" dirty="0"/>
              <a:t>Mutualisation de cours avec IFMK </a:t>
            </a:r>
            <a:r>
              <a:rPr lang="fr-FR" b="1" dirty="0" err="1"/>
              <a:t>CRf</a:t>
            </a:r>
            <a:r>
              <a:rPr lang="fr-FR" b="1" dirty="0"/>
              <a:t> de Limoges</a:t>
            </a:r>
          </a:p>
          <a:p>
            <a:r>
              <a:rPr lang="fr-FR" dirty="0"/>
              <a:t>possibilité de solliciter IFMK </a:t>
            </a:r>
            <a:r>
              <a:rPr lang="fr-FR" dirty="0" err="1"/>
              <a:t>CRf</a:t>
            </a:r>
            <a:r>
              <a:rPr lang="fr-FR" dirty="0"/>
              <a:t> de Bègles   </a:t>
            </a:r>
          </a:p>
          <a:p>
            <a:r>
              <a:rPr lang="fr-FR" b="1" dirty="0"/>
              <a:t>	</a:t>
            </a:r>
            <a:endParaRPr lang="fr-FR" dirty="0"/>
          </a:p>
          <a:p>
            <a:r>
              <a:rPr lang="fr-FR" b="1" dirty="0"/>
              <a:t>Mutualisations des cours universitaires et gestion des places de stage dans les établissements de santé avec l’IFMK de Poitiers</a:t>
            </a:r>
          </a:p>
          <a:p>
            <a:endParaRPr lang="fr-FR" b="1" dirty="0"/>
          </a:p>
          <a:p>
            <a:r>
              <a:rPr lang="fr-FR" b="1" dirty="0"/>
              <a:t>Partenariat pour les stages avec établissement de santé et cabinets libéraux</a:t>
            </a:r>
          </a:p>
          <a:p>
            <a:endParaRPr lang="fr-FR" b="1" dirty="0"/>
          </a:p>
          <a:p>
            <a:r>
              <a:rPr lang="fr-FR" b="1" dirty="0"/>
              <a:t>Intervenants professionnels du territoire</a:t>
            </a:r>
          </a:p>
          <a:p>
            <a:endParaRPr lang="fr-FR" dirty="0"/>
          </a:p>
          <a:p>
            <a:endParaRPr lang="fr-FR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3992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517525"/>
            <a:ext cx="8261350" cy="40005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Conditions de mutualisation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6</a:t>
            </a:fld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DFE1C604-55CB-4253-9480-0DCA330D304A}" type="datetime1">
              <a:rPr lang="en-US" smtClean="0"/>
              <a:t>12/7/2021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57200" y="993775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>
              <a:solidFill>
                <a:srgbClr val="831F82"/>
              </a:solidFill>
            </a:endParaRPr>
          </a:p>
          <a:p>
            <a:endParaRPr lang="fr-FR" b="1" dirty="0">
              <a:solidFill>
                <a:srgbClr val="831F82"/>
              </a:solidFill>
            </a:endParaRPr>
          </a:p>
          <a:p>
            <a:r>
              <a:rPr lang="fr-FR" b="1" dirty="0">
                <a:solidFill>
                  <a:srgbClr val="831F82"/>
                </a:solidFill>
              </a:rPr>
              <a:t>Enseignement par enseignants universitaires de l’Université de Poitiers</a:t>
            </a:r>
            <a:r>
              <a:rPr lang="fr-FR" b="1" dirty="0"/>
              <a:t> </a:t>
            </a:r>
            <a:r>
              <a:rPr lang="fr-FR" b="1" dirty="0">
                <a:solidFill>
                  <a:srgbClr val="831F82"/>
                </a:solidFill>
              </a:rPr>
              <a:t>avec  IFMK de Poitiers </a:t>
            </a:r>
          </a:p>
          <a:p>
            <a:r>
              <a:rPr lang="fr-FR" b="1" dirty="0"/>
              <a:t>	Planification d’une alternance commune  </a:t>
            </a:r>
          </a:p>
          <a:p>
            <a:r>
              <a:rPr lang="fr-FR" b="1" dirty="0"/>
              <a:t>	Planification commune pour enseignements universitaires</a:t>
            </a:r>
          </a:p>
          <a:p>
            <a:r>
              <a:rPr lang="fr-FR" b="1" dirty="0"/>
              <a:t> 	Planification commune des périodes d’évaluation</a:t>
            </a:r>
          </a:p>
          <a:p>
            <a:r>
              <a:rPr lang="fr-FR" b="1" dirty="0"/>
              <a:t>	 </a:t>
            </a:r>
          </a:p>
          <a:p>
            <a:r>
              <a:rPr lang="fr-FR" b="1" dirty="0"/>
              <a:t>	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831F82"/>
                </a:solidFill>
              </a:rPr>
              <a:t>Enseignement par professionnels de santé</a:t>
            </a:r>
          </a:p>
          <a:p>
            <a:r>
              <a:rPr lang="fr-FR" b="1" dirty="0"/>
              <a:t>	Ressources professionnels du territoire </a:t>
            </a:r>
          </a:p>
          <a:p>
            <a:r>
              <a:rPr lang="fr-FR" b="1" dirty="0"/>
              <a:t>	IFMK de Limoges </a:t>
            </a:r>
          </a:p>
          <a:p>
            <a:r>
              <a:rPr lang="fr-FR" b="1" dirty="0"/>
              <a:t> 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730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500505"/>
            <a:ext cx="8261350" cy="609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Conditions et modalités des stages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en-US" smtClean="0"/>
              <a:pPr marL="12700">
                <a:lnSpc>
                  <a:spcPts val="1310"/>
                </a:lnSpc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62400" y="1831975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17558"/>
              </p:ext>
            </p:extLst>
          </p:nvPr>
        </p:nvGraphicFramePr>
        <p:xfrm>
          <a:off x="187323" y="1176655"/>
          <a:ext cx="880110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3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8005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b="0" baseline="0" dirty="0">
                          <a:solidFill>
                            <a:sysClr val="windowText" lastClr="000000"/>
                          </a:solidFill>
                        </a:rPr>
                        <a:t>Année de formation et n° du stage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Nombre de semaines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Objectif généraux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Financement des études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02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K1 =&gt; 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 Environnement professionnel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Hors dispositif</a:t>
                      </a:r>
                    </a:p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 de financement des études </a:t>
                      </a:r>
                    </a:p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par contrat d’apprentissage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K1 =&gt; St2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Parcours du 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02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K2 =&gt; St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Champs cliniques:</a:t>
                      </a:r>
                    </a:p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Musculo squelettique</a:t>
                      </a:r>
                    </a:p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Neuro musculaire</a:t>
                      </a:r>
                    </a:p>
                    <a:p>
                      <a:pPr algn="ctr"/>
                      <a:r>
                        <a:rPr lang="fr-FR" baseline="0" dirty="0">
                          <a:solidFill>
                            <a:sysClr val="windowText" lastClr="000000"/>
                          </a:solidFill>
                        </a:rPr>
                        <a:t>Cardio respiratoire vasculaire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K2 =&gt; St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02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K3 =&gt; St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sz="2000" b="0" dirty="0"/>
                        <a:t>Intégré</a:t>
                      </a:r>
                      <a:r>
                        <a:rPr lang="fr-FR" sz="2000" b="0" baseline="0" dirty="0"/>
                        <a:t> au dispositif de financement des études</a:t>
                      </a:r>
                    </a:p>
                    <a:p>
                      <a:pPr algn="ctr"/>
                      <a:r>
                        <a:rPr lang="fr-FR" sz="2000" b="0" baseline="0" dirty="0"/>
                        <a:t> par contrat d’apprentissage </a:t>
                      </a:r>
                      <a:endParaRPr lang="fr-FR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02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K3 =&gt; St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202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 K4</a:t>
                      </a:r>
                      <a:r>
                        <a:rPr lang="fr-FR" b="0" baseline="0" dirty="0">
                          <a:solidFill>
                            <a:sysClr val="windowText" lastClr="000000"/>
                          </a:solidFill>
                        </a:rPr>
                        <a:t> =&gt; </a:t>
                      </a:r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St 7a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fr-FR" sz="1800" b="0" dirty="0">
                          <a:solidFill>
                            <a:sysClr val="windowText" lastClr="000000"/>
                          </a:solidFill>
                        </a:rPr>
                        <a:t>Mémoire</a:t>
                      </a:r>
                    </a:p>
                    <a:p>
                      <a:pPr algn="ctr"/>
                      <a:endParaRPr lang="fr-FR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51559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K4 =&gt; St 7b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91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AF6B-47D1-4365-8970-6F48F3655235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163B-D2AA-4BB1-80F2-495307903DE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533400" y="1374775"/>
            <a:ext cx="8242298" cy="4724400"/>
          </a:xfrm>
        </p:spPr>
        <p:txBody>
          <a:bodyPr>
            <a:normAutofit/>
          </a:bodyPr>
          <a:lstStyle/>
          <a:p>
            <a:pPr lvl="0"/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 </a:t>
            </a:r>
          </a:p>
          <a:p>
            <a:r>
              <a:rPr lang="fr-FR" sz="1800" dirty="0">
                <a:solidFill>
                  <a:schemeClr val="tx1"/>
                </a:solidFill>
              </a:rPr>
              <a:t>Engagement des employeurs du territoire à financer des contrats d’apprentissage pour les étudiants de 3</a:t>
            </a:r>
            <a:r>
              <a:rPr lang="fr-FR" sz="1800" baseline="30000" dirty="0">
                <a:solidFill>
                  <a:schemeClr val="tx1"/>
                </a:solidFill>
              </a:rPr>
              <a:t>ème</a:t>
            </a:r>
            <a:r>
              <a:rPr lang="fr-FR" sz="1800" dirty="0">
                <a:solidFill>
                  <a:schemeClr val="tx1"/>
                </a:solidFill>
              </a:rPr>
              <a:t> et 4</a:t>
            </a:r>
            <a:r>
              <a:rPr lang="fr-FR" sz="1800" baseline="30000" dirty="0">
                <a:solidFill>
                  <a:schemeClr val="tx1"/>
                </a:solidFill>
              </a:rPr>
              <a:t>ème</a:t>
            </a:r>
            <a:r>
              <a:rPr lang="fr-FR" sz="1800" dirty="0">
                <a:solidFill>
                  <a:schemeClr val="tx1"/>
                </a:solidFill>
              </a:rPr>
              <a:t> année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Fidélisation des futurs professionnels de rééducation sur le territoire charentais  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Garantir la Qualité de la formation clinique et théorique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Démarche Qualité nécessite d’évaluer la satisfaction des étudiants pour l’apprentissage en stage </a:t>
            </a:r>
            <a:r>
              <a:rPr lang="fr-FR" sz="1800">
                <a:solidFill>
                  <a:schemeClr val="tx1"/>
                </a:solidFill>
              </a:rPr>
              <a:t>et en ifmk</a:t>
            </a:r>
            <a:endParaRPr lang="fr-FR" sz="1800" dirty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536575"/>
            <a:ext cx="8229600" cy="533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Enjeux </a:t>
            </a:r>
          </a:p>
        </p:txBody>
      </p:sp>
    </p:spTree>
    <p:extLst>
      <p:ext uri="{BB962C8B-B14F-4D97-AF65-F5344CB8AC3E}">
        <p14:creationId xmlns:p14="http://schemas.microsoft.com/office/powerpoint/2010/main" val="233775786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oixrouge-02">
      <a:dk1>
        <a:sysClr val="windowText" lastClr="000000"/>
      </a:dk1>
      <a:lt1>
        <a:sysClr val="window" lastClr="FFFFFF"/>
      </a:lt1>
      <a:dk2>
        <a:srgbClr val="44546A"/>
      </a:dk2>
      <a:lt2>
        <a:srgbClr val="00586B"/>
      </a:lt2>
      <a:accent1>
        <a:srgbClr val="003956"/>
      </a:accent1>
      <a:accent2>
        <a:srgbClr val="657385"/>
      </a:accent2>
      <a:accent3>
        <a:srgbClr val="BBCE00"/>
      </a:accent3>
      <a:accent4>
        <a:srgbClr val="E7E7E5"/>
      </a:accent4>
      <a:accent5>
        <a:srgbClr val="667385"/>
      </a:accent5>
      <a:accent6>
        <a:srgbClr val="E7E7E5"/>
      </a:accent6>
      <a:hlink>
        <a:srgbClr val="0563C1"/>
      </a:hlink>
      <a:folHlink>
        <a:srgbClr val="954F72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30613"/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5314</TotalTime>
  <Words>476</Words>
  <Application>Microsoft Office PowerPoint</Application>
  <PresentationFormat>Personnalisé</PresentationFormat>
  <Paragraphs>138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Times New Roman</vt:lpstr>
      <vt:lpstr>Wingdings</vt:lpstr>
      <vt:lpstr>3_Office Theme</vt:lpstr>
      <vt:lpstr>Présentation PowerPoint</vt:lpstr>
      <vt:lpstr>Partenaires </vt:lpstr>
      <vt:lpstr>Projet défini par le Conseil Régional</vt:lpstr>
      <vt:lpstr>Conditions de sélection</vt:lpstr>
      <vt:lpstr>Conditions de formation</vt:lpstr>
      <vt:lpstr>Conditions de mutualisation </vt:lpstr>
      <vt:lpstr>Conditions et modalités des stages</vt:lpstr>
      <vt:lpstr>Enjeux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Jean-Gabriel DAVY</dc:creator>
  <cp:lastModifiedBy>Veronique</cp:lastModifiedBy>
  <cp:revision>462</cp:revision>
  <cp:lastPrinted>2019-03-26T10:51:59Z</cp:lastPrinted>
  <dcterms:created xsi:type="dcterms:W3CDTF">2016-05-25T16:09:15Z</dcterms:created>
  <dcterms:modified xsi:type="dcterms:W3CDTF">2021-12-07T08:57:40Z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2016-05-20T00:00:00Z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2016-05-25T00:00:00Z</vt:filetime>
  </property>
</Properties>
</file>